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56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67" r:id="rId14"/>
    <p:sldId id="257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22718-52C2-4384-8124-E5F91F20CCAF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36AB9-83A7-4BB9-9B5B-EA43521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6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6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8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4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71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58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0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76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erson in a robot suit&#10;&#10;AI-generated content may be incorrect.">
            <a:extLst>
              <a:ext uri="{FF2B5EF4-FFF2-40B4-BE49-F238E27FC236}">
                <a16:creationId xmlns:a16="http://schemas.microsoft.com/office/drawing/2014/main" id="{A4C8AB9E-0092-9FBE-CBA9-DEC792AF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91B16-58E0-BE4E-CA99-0A47AA4BF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it-IT" dirty="0"/>
              <a:t>Robot Control via Compact </a:t>
            </a:r>
            <a:r>
              <a:rPr lang="it-IT" dirty="0" err="1"/>
              <a:t>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135F3-CCD4-8B51-EA35-98EC0FDFD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/>
              <a:t>Bogdan Oprisiu  </a:t>
            </a:r>
            <a:endParaRPr lang="en-US" b="0" dirty="0">
              <a:effectLst/>
            </a:endParaRPr>
          </a:p>
          <a:p>
            <a:r>
              <a:rPr lang="en-US" dirty="0"/>
              <a:t>Babeș-Bolyai University, Faculty of Mathematics &amp; CS  </a:t>
            </a:r>
            <a:endParaRPr lang="en-US" b="0" dirty="0">
              <a:effectLst/>
            </a:endParaRPr>
          </a:p>
          <a:p>
            <a:r>
              <a:rPr lang="en-US" dirty="0"/>
              <a:t>SCSS Conference 2025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34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78344-3A80-0897-5D15-609B18B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witchExample">
            <a:hlinkClick r:id="" action="ppaction://media"/>
            <a:extLst>
              <a:ext uri="{FF2B5EF4-FFF2-40B4-BE49-F238E27FC236}">
                <a16:creationId xmlns:a16="http://schemas.microsoft.com/office/drawing/2014/main" id="{13FAF862-360B-FDBD-2FD0-9B3DBFEE7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653" y="1120619"/>
            <a:ext cx="2614969" cy="46282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2D7B0B-DE5F-8236-2DAE-70AD01F493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01113" y="1957313"/>
            <a:ext cx="6340085" cy="29647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External host needed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model still runs on a laptop, not on-board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Numeric fragility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mis-parses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Synthetic-heavy training 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	– limited real user phrasing diversity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No sensor feedback loop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Sensors are only simulated</a:t>
            </a:r>
          </a:p>
        </p:txBody>
      </p:sp>
    </p:spTree>
    <p:extLst>
      <p:ext uri="{BB962C8B-B14F-4D97-AF65-F5344CB8AC3E}">
        <p14:creationId xmlns:p14="http://schemas.microsoft.com/office/powerpoint/2010/main" val="75056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1F258-C0EC-E1A9-AEA2-E277E18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Lessons, takeaways &amp; 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7C696A9-0363-7C6B-D7F1-D53A16E371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2537" y="1457462"/>
            <a:ext cx="6721223" cy="4616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Goal reached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– Model Translates command into robot 	movement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Key lesson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lightweight compression can succeed in 	specific edge cases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Take-away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most bugs came from dirty text, not model 	capacity (</a:t>
            </a:r>
            <a:r>
              <a:rPr lang="en-US" altLang="en-US" sz="1800" dirty="0">
                <a:effectLst/>
              </a:rPr>
              <a:t>Faulty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training Data)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Next steps</a:t>
            </a:r>
            <a:r>
              <a:rPr lang="en-US" altLang="en-US" sz="1800" dirty="0">
                <a:effectLst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port student model to Pi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collect richer,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commands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plug in ultrasonic array and camera → language-in-the-loop sensor fusion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explore light RL-HF (“thumbs-up/down”) to harden against out-of-domain inputs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547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B230-EE01-B357-899E-43FBA1C9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20417"/>
            <a:ext cx="10353761" cy="1326321"/>
          </a:xfrm>
        </p:spPr>
        <p:txBody>
          <a:bodyPr/>
          <a:lstStyle/>
          <a:p>
            <a:r>
              <a:rPr lang="en-US" dirty="0"/>
              <a:t>“AI is the new electricity”-</a:t>
            </a:r>
            <a:br>
              <a:rPr lang="en-US" dirty="0"/>
            </a:br>
            <a:r>
              <a:rPr lang="en-US" dirty="0"/>
              <a:t>Andrew NG</a:t>
            </a:r>
          </a:p>
        </p:txBody>
      </p:sp>
      <p:pic>
        <p:nvPicPr>
          <p:cNvPr id="5" name="Content Placeholder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7F1912E-FEAB-74F4-2693-C35407D88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1" y="2482573"/>
            <a:ext cx="2950818" cy="2950818"/>
          </a:xfrm>
        </p:spPr>
      </p:pic>
    </p:spTree>
    <p:extLst>
      <p:ext uri="{BB962C8B-B14F-4D97-AF65-F5344CB8AC3E}">
        <p14:creationId xmlns:p14="http://schemas.microsoft.com/office/powerpoint/2010/main" val="41376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DD60-CC39-E059-0B52-B2738CC5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Why Compact On-site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3E8A-99C8-740F-4909-9612D286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6702"/>
            <a:ext cx="5016860" cy="2527694"/>
          </a:xfrm>
        </p:spPr>
        <p:txBody>
          <a:bodyPr>
            <a:normAutofit/>
          </a:bodyPr>
          <a:lstStyle/>
          <a:p>
            <a:r>
              <a:rPr lang="en-US" b="1" dirty="0"/>
              <a:t>Real-time control</a:t>
            </a:r>
          </a:p>
          <a:p>
            <a:pPr marL="0" indent="0">
              <a:buNone/>
            </a:pPr>
            <a:r>
              <a:rPr lang="en-US" b="1" dirty="0"/>
              <a:t>	 </a:t>
            </a:r>
            <a:r>
              <a:rPr lang="en-US" dirty="0"/>
              <a:t>— 32 </a:t>
            </a:r>
            <a:r>
              <a:rPr lang="en-US" dirty="0" err="1"/>
              <a:t>ms</a:t>
            </a:r>
            <a:r>
              <a:rPr lang="en-US" dirty="0"/>
              <a:t> vs 120 </a:t>
            </a:r>
            <a:r>
              <a:rPr lang="en-US" dirty="0" err="1"/>
              <a:t>ms</a:t>
            </a:r>
            <a:r>
              <a:rPr lang="en-US" dirty="0"/>
              <a:t> cloud</a:t>
            </a:r>
          </a:p>
          <a:p>
            <a:r>
              <a:rPr lang="en-US" b="1" dirty="0"/>
              <a:t>Works offline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— no network, no downtime</a:t>
            </a:r>
          </a:p>
          <a:p>
            <a:r>
              <a:rPr lang="en-US" b="1" dirty="0"/>
              <a:t>Zero API fees &amp; full data privacy</a:t>
            </a:r>
          </a:p>
        </p:txBody>
      </p:sp>
      <p:pic>
        <p:nvPicPr>
          <p:cNvPr id="7" name="Picture 6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BABCF283-A464-5964-4870-66F514AA1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634"/>
          <a:stretch>
            <a:fillRect/>
          </a:stretch>
        </p:blipFill>
        <p:spPr>
          <a:xfrm>
            <a:off x="6357257" y="2210935"/>
            <a:ext cx="483325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70236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2B3F4-511E-984D-F289-387B3217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71" y="2546281"/>
            <a:ext cx="3643150" cy="176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System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at a Glance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CA67F119-45D4-A587-FC63-6286A567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6" y="1932672"/>
            <a:ext cx="5926045" cy="29926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1B49-132D-3AA4-30C3-D5F88822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6EAC5-B516-77E4-62FE-B09AB802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48" y="2210935"/>
            <a:ext cx="5590522" cy="3493180"/>
          </a:xfrm>
        </p:spPr>
        <p:txBody>
          <a:bodyPr>
            <a:normAutofit/>
          </a:bodyPr>
          <a:lstStyle/>
          <a:p>
            <a:r>
              <a:rPr lang="en-US" b="1" dirty="0"/>
              <a:t>64 k labelled pairs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– templates × synonyms → exact JSON</a:t>
            </a:r>
          </a:p>
          <a:p>
            <a:r>
              <a:rPr lang="en-US" b="1" dirty="0"/>
              <a:t>154 k unlabeled pool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– scraped + GPT paraphrases + 	synonym/number augmentation</a:t>
            </a:r>
          </a:p>
          <a:p>
            <a:r>
              <a:rPr lang="en-US" b="1" dirty="0"/>
              <a:t>1 k curated tests </a:t>
            </a:r>
          </a:p>
          <a:p>
            <a:pPr marL="0" indent="0">
              <a:buNone/>
            </a:pPr>
            <a:r>
              <a:rPr lang="en-US" b="1" dirty="0"/>
              <a:t>	– by myself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D1510F-D00A-0D6C-7862-7B7ED47C3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14706"/>
              </p:ext>
            </p:extLst>
          </p:nvPr>
        </p:nvGraphicFramePr>
        <p:xfrm>
          <a:off x="6901079" y="2210935"/>
          <a:ext cx="4366477" cy="3493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2711">
                  <a:extLst>
                    <a:ext uri="{9D8B030D-6E8A-4147-A177-3AD203B41FA5}">
                      <a16:colId xmlns:a16="http://schemas.microsoft.com/office/drawing/2014/main" val="151746813"/>
                    </a:ext>
                  </a:extLst>
                </a:gridCol>
                <a:gridCol w="1307976">
                  <a:extLst>
                    <a:ext uri="{9D8B030D-6E8A-4147-A177-3AD203B41FA5}">
                      <a16:colId xmlns:a16="http://schemas.microsoft.com/office/drawing/2014/main" val="142483868"/>
                    </a:ext>
                  </a:extLst>
                </a:gridCol>
                <a:gridCol w="1635790">
                  <a:extLst>
                    <a:ext uri="{9D8B030D-6E8A-4147-A177-3AD203B41FA5}">
                      <a16:colId xmlns:a16="http://schemas.microsoft.com/office/drawing/2014/main" val="1286641548"/>
                    </a:ext>
                  </a:extLst>
                </a:gridCol>
              </a:tblGrid>
              <a:tr h="87329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Split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Size (Pairs)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Label Source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163119267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labelled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64 068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Template engine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065897221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pseudo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153 742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Teacher LLM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796447279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 dirty="0"/>
                        <a:t>Final Test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1032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Hand-curated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93626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0633-7A8C-84E7-E574-BB8C7871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7AAEF-EFA1-7545-7990-351E7E1B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588" y="1935920"/>
            <a:ext cx="1670379" cy="466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Json Schema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2639F-8333-94AD-8EE9-A94BAA762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73" y="2472661"/>
            <a:ext cx="6221200" cy="359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C7063-E193-7DC8-002F-C27529D4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3" y="3356702"/>
            <a:ext cx="4594790" cy="182433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4EFF31-E3B4-BB1E-1394-608E5D98A2F0}"/>
              </a:ext>
            </a:extLst>
          </p:cNvPr>
          <p:cNvSpPr txBox="1">
            <a:spLocks/>
          </p:cNvSpPr>
          <p:nvPr/>
        </p:nvSpPr>
        <p:spPr>
          <a:xfrm>
            <a:off x="7452757" y="1935921"/>
            <a:ext cx="2783231" cy="46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Current Model Output</a:t>
            </a:r>
          </a:p>
        </p:txBody>
      </p:sp>
    </p:spTree>
    <p:extLst>
      <p:ext uri="{BB962C8B-B14F-4D97-AF65-F5344CB8AC3E}">
        <p14:creationId xmlns:p14="http://schemas.microsoft.com/office/powerpoint/2010/main" val="248148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816-F94A-0518-B73D-D84F7751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880A2D-E1AC-D64D-7962-052F98848F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96064"/>
            <a:ext cx="4700555" cy="24008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32-bit → 8-bit weights &amp; activations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	- same math, 4× smaller model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Dynamic int8 in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-  post-training step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VRAM 11 GB → 2.9 GB,     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	</a:t>
            </a:r>
            <a:r>
              <a:rPr lang="en-US" altLang="en-US">
                <a:effectLst/>
                <a:latin typeface="Arial" panose="020B0604020202020204" pitchFamily="34" charset="0"/>
              </a:rPr>
              <a:t>- &lt;1%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 drop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C21D7-1625-9AD3-E11F-1D2FA279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19" y="1838786"/>
            <a:ext cx="5905544" cy="291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6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D602-21C5-6D4D-3F1F-D2A65A2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Lora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607448-0766-5E08-CB40-4203D21B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096064"/>
            <a:ext cx="5016860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Keep base weights frozen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learn a tiny patch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W′ = W + B ⋅ 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 (rank r ≪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d,k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Rank 8, α 16 adapters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→ only ≈ 0.5 % of 	weights are trainable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 × lower memory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minutes to converge, 	</a:t>
            </a:r>
            <a:r>
              <a:rPr lang="en-US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minimal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accuracy drop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Loss curve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on right shows rapid fall from 	2.3 → 0.1 in &lt; 8 k steps</a:t>
            </a:r>
          </a:p>
        </p:txBody>
      </p:sp>
      <p:pic>
        <p:nvPicPr>
          <p:cNvPr id="9" name="Picture 8" descr="A graph showing a line&#10;&#10;AI-generated content may be incorrect.">
            <a:extLst>
              <a:ext uri="{FF2B5EF4-FFF2-40B4-BE49-F238E27FC236}">
                <a16:creationId xmlns:a16="http://schemas.microsoft.com/office/drawing/2014/main" id="{71D0CDD2-FE5D-DE01-B657-3548651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561922"/>
            <a:ext cx="4833257" cy="2791205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49030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75B5-90E0-8BEE-FE1C-C65FD2B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C420A-52AE-3CB8-80D0-02CAA544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04" y="2357645"/>
            <a:ext cx="4924425" cy="29908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99203DD-35F3-52D6-5343-C9397F912C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903" y="2118777"/>
            <a:ext cx="56277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loss mix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start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 KL = 0 .40 → 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(linear anneal), 	CE weight grows from 0.60 → 0 .75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pattern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CE steadily ↓ (model hits hard JSON 	labels) while KL fluctuates ↑ as it 	becomes less dominant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Healthy divergence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expected as the student “graduates” from 	the teacher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End result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(42 M, int8)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reaches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92 % </a:t>
            </a:r>
            <a:r>
              <a:rPr lang="en-US" altLang="en-US" sz="1800" b="1" dirty="0">
                <a:effectLst/>
              </a:rPr>
              <a:t>exact match 	accuracy</a:t>
            </a:r>
            <a:r>
              <a:rPr lang="en-US" altLang="en-US" sz="1800" dirty="0"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fits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1.1 GB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32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latency</a:t>
            </a:r>
          </a:p>
        </p:txBody>
      </p:sp>
    </p:spTree>
    <p:extLst>
      <p:ext uri="{BB962C8B-B14F-4D97-AF65-F5344CB8AC3E}">
        <p14:creationId xmlns:p14="http://schemas.microsoft.com/office/powerpoint/2010/main" val="154365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C190-333D-0129-E4F3-3661FFCA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BumbleBeeComplexCommand">
            <a:hlinkClick r:id="" action="ppaction://media"/>
            <a:extLst>
              <a:ext uri="{FF2B5EF4-FFF2-40B4-BE49-F238E27FC236}">
                <a16:creationId xmlns:a16="http://schemas.microsoft.com/office/drawing/2014/main" id="{44333E42-C30F-2812-3D70-FB8B9FEA5B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46947" y="1901776"/>
            <a:ext cx="2286000" cy="4037791"/>
          </a:xfrm>
        </p:spPr>
      </p:pic>
      <p:pic>
        <p:nvPicPr>
          <p:cNvPr id="6" name="Primus">
            <a:hlinkClick r:id="" action="ppaction://media"/>
            <a:extLst>
              <a:ext uri="{FF2B5EF4-FFF2-40B4-BE49-F238E27FC236}">
                <a16:creationId xmlns:a16="http://schemas.microsoft.com/office/drawing/2014/main" id="{B8D5D0D1-1604-B98A-000D-BB74120D2D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2684" y="1901776"/>
            <a:ext cx="2286000" cy="4038600"/>
          </a:xfrm>
          <a:prstGeom prst="rect">
            <a:avLst/>
          </a:prstGeom>
        </p:spPr>
      </p:pic>
      <p:pic>
        <p:nvPicPr>
          <p:cNvPr id="7" name="Optimus">
            <a:hlinkClick r:id="" action="ppaction://media"/>
            <a:extLst>
              <a:ext uri="{FF2B5EF4-FFF2-40B4-BE49-F238E27FC236}">
                <a16:creationId xmlns:a16="http://schemas.microsoft.com/office/drawing/2014/main" id="{A3A5F105-4EFB-F3FF-7B06-33829C1E25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47293" y="1900967"/>
            <a:ext cx="2286000" cy="4038600"/>
          </a:xfrm>
          <a:prstGeom prst="rect">
            <a:avLst/>
          </a:prstGeom>
        </p:spPr>
      </p:pic>
      <p:pic>
        <p:nvPicPr>
          <p:cNvPr id="8" name="BumbleBeeSimpleCommand">
            <a:hlinkClick r:id="" action="ppaction://media"/>
            <a:extLst>
              <a:ext uri="{FF2B5EF4-FFF2-40B4-BE49-F238E27FC236}">
                <a16:creationId xmlns:a16="http://schemas.microsoft.com/office/drawing/2014/main" id="{33538127-3390-7A88-7E5A-587D867CD9F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81556" y="1900967"/>
            <a:ext cx="2286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140768E446A45BC9AB55E3D65159A" ma:contentTypeVersion="13" ma:contentTypeDescription="Create a new document." ma:contentTypeScope="" ma:versionID="674df467979eba4b2b9180dd7122cf65">
  <xsd:schema xmlns:xsd="http://www.w3.org/2001/XMLSchema" xmlns:xs="http://www.w3.org/2001/XMLSchema" xmlns:p="http://schemas.microsoft.com/office/2006/metadata/properties" xmlns:ns3="e4e39a26-1d8e-4bb0-9cd1-be596d5f816d" xmlns:ns4="9ebb264c-e272-4dca-a86a-32bfb51a623b" targetNamespace="http://schemas.microsoft.com/office/2006/metadata/properties" ma:root="true" ma:fieldsID="19aebbe926dbdb4fce075d764cbf1e88" ns3:_="" ns4:_="">
    <xsd:import namespace="e4e39a26-1d8e-4bb0-9cd1-be596d5f816d"/>
    <xsd:import namespace="9ebb264c-e272-4dca-a86a-32bfb51a62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39a26-1d8e-4bb0-9cd1-be596d5f8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264c-e272-4dca-a86a-32bfb51a6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e39a26-1d8e-4bb0-9cd1-be596d5f816d" xsi:nil="true"/>
  </documentManagement>
</p:properties>
</file>

<file path=customXml/itemProps1.xml><?xml version="1.0" encoding="utf-8"?>
<ds:datastoreItem xmlns:ds="http://schemas.openxmlformats.org/officeDocument/2006/customXml" ds:itemID="{B406B9EC-9AB8-4DC5-ABBD-43652C558A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39a26-1d8e-4bb0-9cd1-be596d5f816d"/>
    <ds:schemaRef ds:uri="9ebb264c-e272-4dca-a86a-32bfb51a6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89B928-B0CF-4D1A-A005-4062A07FA3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A377A2-63CF-483F-AB04-FCF22433E74B}">
  <ds:schemaRefs>
    <ds:schemaRef ds:uri="e4e39a26-1d8e-4bb0-9cd1-be596d5f816d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9ebb264c-e272-4dca-a86a-32bfb51a62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1193</TotalTime>
  <Words>475</Words>
  <Application>Microsoft Office PowerPoint</Application>
  <PresentationFormat>Widescreen</PresentationFormat>
  <Paragraphs>73</Paragraphs>
  <Slides>12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Bookman Old Style</vt:lpstr>
      <vt:lpstr>Calibri</vt:lpstr>
      <vt:lpstr>Rockwell</vt:lpstr>
      <vt:lpstr>Damask</vt:lpstr>
      <vt:lpstr>Robot Control via Compact LLMs</vt:lpstr>
      <vt:lpstr>Why Compact On-site LLMs</vt:lpstr>
      <vt:lpstr>System  at a Glance</vt:lpstr>
      <vt:lpstr>Dataset</vt:lpstr>
      <vt:lpstr>Command structure</vt:lpstr>
      <vt:lpstr>Quantization</vt:lpstr>
      <vt:lpstr>Lora</vt:lpstr>
      <vt:lpstr>Main Results</vt:lpstr>
      <vt:lpstr>Demo</vt:lpstr>
      <vt:lpstr>limitations</vt:lpstr>
      <vt:lpstr>Lessons, takeaways &amp; Future Work</vt:lpstr>
      <vt:lpstr>“AI is the new electricity”- Andrew 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BOGDAN-IOAN OPRIȘIU</dc:creator>
  <cp:lastModifiedBy>Bogdan Oprisiu</cp:lastModifiedBy>
  <cp:revision>13</cp:revision>
  <dcterms:created xsi:type="dcterms:W3CDTF">2025-06-26T06:06:16Z</dcterms:created>
  <dcterms:modified xsi:type="dcterms:W3CDTF">2025-06-27T08:02:31Z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0x010100B3B140768E446A45BC9AB55E3D65159A</vt:lpwstr>
  </property>
</Properties>
</file>